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388" r:id="rId3"/>
    <p:sldId id="390" r:id="rId4"/>
    <p:sldId id="397" r:id="rId5"/>
    <p:sldId id="391" r:id="rId6"/>
    <p:sldId id="392" r:id="rId7"/>
    <p:sldId id="398" r:id="rId8"/>
    <p:sldId id="367" r:id="rId9"/>
    <p:sldId id="386" r:id="rId10"/>
    <p:sldId id="393" r:id="rId11"/>
    <p:sldId id="394" r:id="rId12"/>
    <p:sldId id="395" r:id="rId13"/>
    <p:sldId id="396" r:id="rId14"/>
    <p:sldId id="399" r:id="rId15"/>
    <p:sldId id="400" r:id="rId16"/>
    <p:sldId id="387" r:id="rId17"/>
    <p:sldId id="40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98757" autoAdjust="0"/>
  </p:normalViewPr>
  <p:slideViewPr>
    <p:cSldViewPr>
      <p:cViewPr>
        <p:scale>
          <a:sx n="97" d="100"/>
          <a:sy n="97" d="100"/>
        </p:scale>
        <p:origin x="-11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5BA60-76AC-483E-A652-F9E73FF71862}" type="datetimeFigureOut">
              <a:rPr lang="ru-RU" smtClean="0"/>
              <a:pPr/>
              <a:t>ср 22.06.22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9AEE4-BBE3-45AE-A403-6EF1022BA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7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6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2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6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6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МБУ ОМК «Алые паруса» ГО г. Уфа</a:t>
            </a:r>
            <a:br>
              <a:rPr lang="ru-RU" sz="2400" dirty="0" smtClean="0"/>
            </a:br>
            <a:r>
              <a:rPr lang="ru-RU" sz="2400" dirty="0" smtClean="0"/>
              <a:t>Спелеоклуб имени Валерия Нассонова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534400" cy="5715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Тема: «Нормативные требования к организации </a:t>
            </a:r>
            <a:r>
              <a:rPr lang="ru-RU" sz="4800" b="1" dirty="0" err="1" smtClean="0">
                <a:solidFill>
                  <a:schemeClr val="tx1"/>
                </a:solidFill>
              </a:rPr>
              <a:t>спелеопоходов</a:t>
            </a:r>
            <a:r>
              <a:rPr lang="ru-RU" sz="4800" b="1" dirty="0" smtClean="0">
                <a:solidFill>
                  <a:schemeClr val="tx1"/>
                </a:solidFill>
              </a:rPr>
              <a:t> на территории Республики Башкортостан»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Рычагова Наталья Ивановна,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педагог-организатор,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председатель МКК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ru-RU" sz="2000" b="1" dirty="0" err="1" smtClean="0">
                <a:solidFill>
                  <a:schemeClr val="tx1"/>
                </a:solidFill>
              </a:rPr>
              <a:t>спелеоклуба</a:t>
            </a:r>
            <a:r>
              <a:rPr lang="ru-RU" sz="2000" b="1" dirty="0" smtClean="0">
                <a:solidFill>
                  <a:schemeClr val="tx1"/>
                </a:solidFill>
              </a:rPr>
              <a:t> им. В. Нассонова г. Уфы</a:t>
            </a:r>
          </a:p>
          <a:p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обеспечения безопасности </a:t>
            </a:r>
            <a:r>
              <a:rPr lang="ru-RU" dirty="0" err="1" smtClean="0"/>
              <a:t>категорийных</a:t>
            </a:r>
            <a:r>
              <a:rPr lang="ru-RU" dirty="0" smtClean="0"/>
              <a:t> походов,  поэтапного получения опыта преодоления </a:t>
            </a:r>
            <a:r>
              <a:rPr lang="ru-RU" dirty="0" err="1" smtClean="0"/>
              <a:t>категорийных</a:t>
            </a:r>
            <a:r>
              <a:rPr lang="ru-RU" dirty="0" smtClean="0"/>
              <a:t> препятствий </a:t>
            </a:r>
            <a:r>
              <a:rPr lang="ru-RU" dirty="0" err="1" smtClean="0"/>
              <a:t>спелеосектор</a:t>
            </a:r>
            <a:r>
              <a:rPr lang="ru-RU" dirty="0" smtClean="0"/>
              <a:t> </a:t>
            </a:r>
            <a:r>
              <a:rPr lang="ru-RU" dirty="0" err="1" smtClean="0"/>
              <a:t>БашРМКК</a:t>
            </a:r>
            <a:r>
              <a:rPr lang="ru-RU" dirty="0" smtClean="0"/>
              <a:t> принял решение: </a:t>
            </a:r>
          </a:p>
          <a:p>
            <a:pPr marL="0" indent="0">
              <a:buNone/>
            </a:pPr>
            <a:r>
              <a:rPr lang="ru-RU" dirty="0"/>
              <a:t>сумма вертикалей в пещерах </a:t>
            </a:r>
            <a:r>
              <a:rPr lang="ru-RU" dirty="0" smtClean="0"/>
              <a:t>для маршрутов</a:t>
            </a:r>
          </a:p>
          <a:p>
            <a:pPr marL="0" indent="0">
              <a:buNone/>
            </a:pPr>
            <a:r>
              <a:rPr lang="ru-RU" dirty="0" smtClean="0"/>
              <a:t> 1 </a:t>
            </a:r>
            <a:r>
              <a:rPr lang="ru-RU" dirty="0" err="1" smtClean="0"/>
              <a:t>к.с</a:t>
            </a:r>
            <a:r>
              <a:rPr lang="ru-RU" dirty="0" smtClean="0"/>
              <a:t>. должна быть не менее 40 метров;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2 </a:t>
            </a:r>
            <a:r>
              <a:rPr lang="ru-RU" dirty="0" err="1" smtClean="0"/>
              <a:t>к.с</a:t>
            </a:r>
            <a:r>
              <a:rPr lang="ru-RU" dirty="0" smtClean="0"/>
              <a:t>. -                         не менее 80 метров.</a:t>
            </a:r>
          </a:p>
          <a:p>
            <a:pPr marL="0" indent="0">
              <a:buNone/>
            </a:pPr>
            <a:r>
              <a:rPr lang="ru-RU" dirty="0" smtClean="0"/>
              <a:t>Это обусловлено объективным набором препятствий в </a:t>
            </a:r>
            <a:r>
              <a:rPr lang="ru-RU" dirty="0" err="1" smtClean="0"/>
              <a:t>категорийных</a:t>
            </a:r>
            <a:r>
              <a:rPr lang="ru-RU" dirty="0" smtClean="0"/>
              <a:t> пещерах 2 и 3 </a:t>
            </a:r>
            <a:r>
              <a:rPr lang="ru-RU" dirty="0" err="1" smtClean="0"/>
              <a:t>к.т</a:t>
            </a:r>
            <a:r>
              <a:rPr lang="ru-RU" dirty="0" smtClean="0"/>
              <a:t>.                                  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10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1143000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Пещеры 2 Б категории трудности в нашей республике все имеют значительные вертикальные участки. Пещеры 3 категории сложности имеют вертикали суммарно от 200 до 360 м</a:t>
            </a:r>
            <a:r>
              <a:rPr lang="ru-RU" sz="2800" b="1" dirty="0" smtClean="0"/>
              <a:t>.              11</a:t>
            </a:r>
            <a:endParaRPr lang="ru-RU" sz="2800" b="1" dirty="0"/>
          </a:p>
        </p:txBody>
      </p:sp>
      <p:pic>
        <p:nvPicPr>
          <p:cNvPr id="2053" name="Picture 5" descr="D:\Фото\Октябрьская РБ\Октябрьская 1\Окт.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144"/>
            <a:ext cx="3826448" cy="25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Фото\2013\Сумган 2013\Soumgan 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7337"/>
            <a:ext cx="4343400" cy="290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Фото\Сборное фото\Для РГО\P729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86" y="315206"/>
            <a:ext cx="404056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Особенности выпуска и зачета похода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ещеры, входящие в состав </a:t>
            </a:r>
            <a:r>
              <a:rPr lang="ru-RU" dirty="0" err="1" smtClean="0"/>
              <a:t>категорийных</a:t>
            </a:r>
            <a:r>
              <a:rPr lang="ru-RU" dirty="0" smtClean="0"/>
              <a:t> маршрутов, часто находятся на значительном расстоянии друг от друга.</a:t>
            </a:r>
          </a:p>
          <a:p>
            <a:pPr marL="0" indent="0">
              <a:buNone/>
            </a:pPr>
            <a:r>
              <a:rPr lang="ru-RU" dirty="0" smtClean="0"/>
              <a:t>   Для связки маршрута, </a:t>
            </a:r>
            <a:r>
              <a:rPr lang="ru-RU" dirty="0"/>
              <a:t>к</a:t>
            </a:r>
            <a:r>
              <a:rPr lang="ru-RU" dirty="0" smtClean="0"/>
              <a:t>ак правило, используется автотранспорт, который позволяет сократить  количество дней на 2.</a:t>
            </a:r>
          </a:p>
          <a:p>
            <a:r>
              <a:rPr lang="ru-RU" dirty="0" smtClean="0"/>
              <a:t>Несмотря на официальный допуск  в походы 1 к. с. с 11 лет и 2 к. с. с 13 лет, наша МКК  предлагает несовершеннолетним такого возраста прохождение </a:t>
            </a:r>
            <a:r>
              <a:rPr lang="ru-RU" dirty="0" err="1" smtClean="0"/>
              <a:t>категорийных</a:t>
            </a:r>
            <a:r>
              <a:rPr lang="ru-RU" dirty="0" smtClean="0"/>
              <a:t> </a:t>
            </a:r>
            <a:r>
              <a:rPr lang="ru-RU" u="sng" dirty="0" smtClean="0"/>
              <a:t>горизонтальных</a:t>
            </a:r>
            <a:r>
              <a:rPr lang="ru-RU" dirty="0" smtClean="0"/>
              <a:t> пещер даже для имеющих специальную подготовку</a:t>
            </a:r>
            <a:r>
              <a:rPr lang="ru-RU" sz="3000" b="1" dirty="0" smtClean="0"/>
              <a:t>.                                                                      12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5971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 территории нашей республики находится  более 120 </a:t>
            </a:r>
            <a:r>
              <a:rPr lang="ru-RU" sz="2800" dirty="0" err="1" smtClean="0"/>
              <a:t>категорийных</a:t>
            </a:r>
            <a:r>
              <a:rPr lang="ru-RU" sz="2800" dirty="0" smtClean="0"/>
              <a:t> пещер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Опыт показывает, что категорийные пещеры горизонтального типа часто становятся объектами походов выходного дня.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smtClean="0"/>
              <a:t>Такие пещеры достаточно просто проходятся людьми с хорошей физической подготовкой,  на этих </a:t>
            </a:r>
            <a:r>
              <a:rPr lang="ru-RU" dirty="0" err="1" smtClean="0"/>
              <a:t>спелеомаршрутах</a:t>
            </a:r>
            <a:r>
              <a:rPr lang="ru-RU" dirty="0" smtClean="0"/>
              <a:t> постоянно встречаются детские группы.</a:t>
            </a:r>
          </a:p>
          <a:p>
            <a:pPr marL="0" indent="0">
              <a:buNone/>
            </a:pPr>
            <a:r>
              <a:rPr lang="ru-RU" dirty="0" smtClean="0"/>
              <a:t>Руководителям групп, выходящих на такие маршруты необходимо помнить основные правила безопасности.     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13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1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33400"/>
            <a:ext cx="8839200" cy="6096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Перед походом ознакомьтесь с картой пещеры, определите опасные места, при необходимости, пригласите проводника</a:t>
            </a:r>
          </a:p>
          <a:p>
            <a:r>
              <a:rPr lang="ru-RU" dirty="0" smtClean="0"/>
              <a:t>Правильно подберите  обувь и одежду</a:t>
            </a:r>
          </a:p>
          <a:p>
            <a:r>
              <a:rPr lang="ru-RU" dirty="0" smtClean="0"/>
              <a:t>Убедитесь в надежности источников света, их должно быть два</a:t>
            </a:r>
          </a:p>
          <a:p>
            <a:r>
              <a:rPr lang="ru-RU" dirty="0" smtClean="0"/>
              <a:t>Возьмите за правило ходить в пещеры в каске</a:t>
            </a:r>
          </a:p>
          <a:p>
            <a:r>
              <a:rPr lang="ru-RU" dirty="0" smtClean="0"/>
              <a:t>Определите количественный состав группы, обеспечивающий безопасность</a:t>
            </a:r>
          </a:p>
          <a:p>
            <a:r>
              <a:rPr lang="ru-RU" dirty="0" smtClean="0"/>
              <a:t>Продумайте порядок движения, следите, чтобы все участники были в поле зрения</a:t>
            </a:r>
          </a:p>
          <a:p>
            <a:r>
              <a:rPr lang="ru-RU" dirty="0" smtClean="0"/>
              <a:t>Избегайте </a:t>
            </a:r>
            <a:r>
              <a:rPr lang="ru-RU" dirty="0" err="1" smtClean="0"/>
              <a:t>обвалоопасных</a:t>
            </a:r>
            <a:r>
              <a:rPr lang="ru-RU" dirty="0" smtClean="0"/>
              <a:t> мест, не залезайте в узкие ходы в неподходящей одежде</a:t>
            </a:r>
          </a:p>
          <a:p>
            <a:r>
              <a:rPr lang="ru-RU" dirty="0" smtClean="0"/>
              <a:t>Ни в коем случае не используйте для освещения факела, особенно в плохо проветриваемых пещерах, и не разводите костры у входа</a:t>
            </a:r>
          </a:p>
          <a:p>
            <a:r>
              <a:rPr lang="ru-RU" dirty="0" smtClean="0"/>
              <a:t>Не кричите, не издавайте резких звуков, не запускайте фейерверки и петарды во избежание обвалов</a:t>
            </a:r>
          </a:p>
          <a:p>
            <a:r>
              <a:rPr lang="ru-RU" dirty="0" smtClean="0"/>
              <a:t>Убедитесь, что  в группе нет участников с противопоказаниями к посещению пещер</a:t>
            </a:r>
          </a:p>
          <a:p>
            <a:r>
              <a:rPr lang="ru-RU" dirty="0" smtClean="0"/>
              <a:t>Для прохождения  лабиринтовых участков в пещерах продумайте надежный способ ориентирования</a:t>
            </a:r>
          </a:p>
          <a:p>
            <a:r>
              <a:rPr lang="ru-RU" dirty="0" smtClean="0"/>
              <a:t>     </a:t>
            </a:r>
            <a:r>
              <a:rPr lang="ru-RU" dirty="0" smtClean="0"/>
              <a:t>                                                                                                                              </a:t>
            </a:r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0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4873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Перечень снаряжения для походов в горизонтальные пещеры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495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Каска</a:t>
            </a:r>
          </a:p>
          <a:p>
            <a:pPr>
              <a:buFontTx/>
              <a:buChar char="-"/>
            </a:pPr>
            <a:r>
              <a:rPr lang="ru-RU" sz="2800" dirty="0" smtClean="0"/>
              <a:t>Резиновые сапоги на теплый носок</a:t>
            </a:r>
          </a:p>
          <a:p>
            <a:pPr>
              <a:buFontTx/>
              <a:buChar char="-"/>
            </a:pPr>
            <a:r>
              <a:rPr lang="ru-RU" sz="2800" dirty="0" smtClean="0"/>
              <a:t>Теплая одежда (термобелье, свитер)</a:t>
            </a:r>
          </a:p>
          <a:p>
            <a:pPr>
              <a:buFontTx/>
              <a:buChar char="-"/>
            </a:pPr>
            <a:r>
              <a:rPr lang="ru-RU" sz="2800" dirty="0" smtClean="0"/>
              <a:t>Одежда, которую можно испачкать (лучше комбинезон)</a:t>
            </a:r>
          </a:p>
          <a:p>
            <a:pPr>
              <a:buFontTx/>
              <a:buChar char="-"/>
            </a:pPr>
            <a:r>
              <a:rPr lang="ru-RU" sz="2800" dirty="0" smtClean="0"/>
              <a:t>Перчатки</a:t>
            </a:r>
          </a:p>
          <a:p>
            <a:pPr>
              <a:buFontTx/>
              <a:buChar char="-"/>
            </a:pPr>
            <a:r>
              <a:rPr lang="ru-RU" sz="2800" dirty="0" smtClean="0"/>
              <a:t>Два источника света (лучше налобный фонарь)</a:t>
            </a:r>
          </a:p>
          <a:p>
            <a:pPr marL="0" indent="0" algn="r">
              <a:buNone/>
            </a:pPr>
            <a:r>
              <a:rPr lang="ru-RU" sz="2800" dirty="0" smtClean="0"/>
              <a:t>                                                                                                  15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48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/>
              <a:t>Отчеты по походам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ru-RU" dirty="0" smtClean="0"/>
              <a:t>1 </a:t>
            </a:r>
            <a:r>
              <a:rPr lang="ru-RU" dirty="0" err="1" smtClean="0"/>
              <a:t>к.с</a:t>
            </a:r>
            <a:r>
              <a:rPr lang="ru-RU" dirty="0" smtClean="0"/>
              <a:t>. – справочное данные и фото.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 err="1" smtClean="0"/>
              <a:t>к.с</a:t>
            </a:r>
            <a:r>
              <a:rPr lang="ru-RU" dirty="0" smtClean="0"/>
              <a:t>. - </a:t>
            </a:r>
            <a:r>
              <a:rPr lang="ru-RU" dirty="0"/>
              <a:t>справочное </a:t>
            </a:r>
            <a:r>
              <a:rPr lang="ru-RU" dirty="0" smtClean="0"/>
              <a:t>данные, фото и схемы навесок</a:t>
            </a:r>
          </a:p>
          <a:p>
            <a:endParaRPr lang="ru-RU" dirty="0"/>
          </a:p>
          <a:p>
            <a:r>
              <a:rPr lang="ru-RU" dirty="0" smtClean="0"/>
              <a:t>3-5 </a:t>
            </a:r>
            <a:r>
              <a:rPr lang="ru-RU" dirty="0" err="1" smtClean="0"/>
              <a:t>к.с</a:t>
            </a:r>
            <a:r>
              <a:rPr lang="ru-RU" dirty="0" smtClean="0"/>
              <a:t>. – полный отчет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   16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0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3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287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Путешествия в категорийные пещеры    проводятся в форме:</a:t>
            </a:r>
          </a:p>
          <a:p>
            <a:r>
              <a:rPr lang="ru-RU" dirty="0" smtClean="0"/>
              <a:t>Поход выходного дня – 1-3 дня</a:t>
            </a:r>
          </a:p>
          <a:p>
            <a:r>
              <a:rPr lang="ru-RU" dirty="0" smtClean="0"/>
              <a:t>Многодневный </a:t>
            </a:r>
            <a:r>
              <a:rPr lang="ru-RU" dirty="0" err="1" smtClean="0"/>
              <a:t>некатегорийный</a:t>
            </a:r>
            <a:r>
              <a:rPr lang="ru-RU" dirty="0" smtClean="0"/>
              <a:t> поход до 5 дней</a:t>
            </a:r>
          </a:p>
          <a:p>
            <a:r>
              <a:rPr lang="ru-RU" dirty="0" err="1" smtClean="0"/>
              <a:t>Категорийный</a:t>
            </a:r>
            <a:r>
              <a:rPr lang="ru-RU" dirty="0" smtClean="0"/>
              <a:t> поход от 6 дней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Степенные походы по </a:t>
            </a:r>
            <a:r>
              <a:rPr lang="ru-RU" dirty="0" err="1" smtClean="0"/>
              <a:t>спелеотуризму</a:t>
            </a:r>
            <a:r>
              <a:rPr lang="ru-RU" dirty="0" smtClean="0"/>
              <a:t> не предусмотрены</a:t>
            </a:r>
          </a:p>
          <a:p>
            <a:endParaRPr lang="ru-RU" dirty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                                            </a:t>
            </a:r>
            <a:r>
              <a:rPr lang="ru-RU" dirty="0" smtClean="0"/>
              <a:t>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2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  сложности пещеры делятся на 10 категорий трудности: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2А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2Б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3А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3Б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4А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4Б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5А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5Б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6 </a:t>
            </a:r>
            <a:r>
              <a:rPr lang="ru-RU" dirty="0" err="1" smtClean="0"/>
              <a:t>к.т</a:t>
            </a:r>
            <a:r>
              <a:rPr lang="ru-RU" dirty="0" smtClean="0"/>
              <a:t>.                            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</a:t>
            </a:r>
            <a:r>
              <a:rPr lang="ru-RU" sz="2400" b="1" dirty="0" smtClean="0"/>
              <a:t>3</a:t>
            </a:r>
            <a:r>
              <a:rPr lang="ru-RU" dirty="0" smtClean="0"/>
              <a:t>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4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762000"/>
            <a:ext cx="80010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категорировании учитываются:</a:t>
            </a:r>
          </a:p>
          <a:p>
            <a:pPr>
              <a:buFontTx/>
              <a:buChar char="-"/>
            </a:pPr>
            <a:r>
              <a:rPr lang="ru-RU" dirty="0" smtClean="0"/>
              <a:t>Глубина пещеры;</a:t>
            </a:r>
          </a:p>
          <a:p>
            <a:pPr>
              <a:buFontTx/>
              <a:buChar char="-"/>
            </a:pPr>
            <a:r>
              <a:rPr lang="ru-RU" dirty="0" smtClean="0"/>
              <a:t>Протяженность;</a:t>
            </a:r>
          </a:p>
          <a:p>
            <a:pPr>
              <a:buFontTx/>
              <a:buChar char="-"/>
            </a:pPr>
            <a:r>
              <a:rPr lang="ru-RU" dirty="0" err="1" smtClean="0"/>
              <a:t>Обводненность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err="1" smtClean="0"/>
              <a:t>Паводкоопасность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Наличие узостей;</a:t>
            </a:r>
          </a:p>
          <a:p>
            <a:pPr>
              <a:buFontTx/>
              <a:buChar char="-"/>
            </a:pPr>
            <a:r>
              <a:rPr lang="ru-RU" dirty="0" smtClean="0"/>
              <a:t>Температура воды и воздуха;</a:t>
            </a:r>
          </a:p>
          <a:p>
            <a:pPr>
              <a:buFontTx/>
              <a:buChar char="-"/>
            </a:pPr>
            <a:r>
              <a:rPr lang="ru-RU" dirty="0" smtClean="0"/>
              <a:t>Наличие больших (более 100м) колодцев;</a:t>
            </a:r>
          </a:p>
          <a:p>
            <a:pPr>
              <a:buFontTx/>
              <a:buChar char="-"/>
            </a:pPr>
            <a:r>
              <a:rPr lang="ru-RU" dirty="0" smtClean="0"/>
              <a:t>Наличие лабиринтовых участков;</a:t>
            </a:r>
          </a:p>
          <a:p>
            <a:pPr>
              <a:buFontTx/>
              <a:buChar char="-"/>
            </a:pPr>
            <a:r>
              <a:rPr lang="ru-RU" dirty="0" smtClean="0"/>
              <a:t>Наличие сифонов;</a:t>
            </a:r>
          </a:p>
          <a:p>
            <a:pPr>
              <a:buFontTx/>
              <a:buChar char="-"/>
            </a:pPr>
            <a:r>
              <a:rPr lang="ru-RU" dirty="0" smtClean="0"/>
              <a:t>Наличие завалов;</a:t>
            </a:r>
          </a:p>
          <a:p>
            <a:pPr>
              <a:buFontTx/>
              <a:buChar char="-"/>
            </a:pPr>
            <a:r>
              <a:rPr lang="ru-RU" dirty="0" smtClean="0"/>
              <a:t>Техническая сложность навески;</a:t>
            </a:r>
          </a:p>
          <a:p>
            <a:pPr>
              <a:buFontTx/>
              <a:buChar char="-"/>
            </a:pPr>
            <a:r>
              <a:rPr lang="ru-RU" dirty="0" smtClean="0"/>
              <a:t>Необходимость лагерей                                       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0" y="3962400"/>
            <a:ext cx="2514600" cy="2743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Узнать категорию трудности пещеры можно в </a:t>
            </a:r>
            <a:br>
              <a:rPr lang="ru-RU" dirty="0"/>
            </a:br>
            <a:r>
              <a:rPr lang="ru-RU" dirty="0" smtClean="0"/>
              <a:t>Перечне… 2008 г</a:t>
            </a:r>
            <a:r>
              <a:rPr lang="ru-RU" sz="2200" b="1" dirty="0" smtClean="0"/>
              <a:t>.           5</a:t>
            </a:r>
            <a:endParaRPr lang="ru-RU" sz="22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620550"/>
              </p:ext>
            </p:extLst>
          </p:nvPr>
        </p:nvGraphicFramePr>
        <p:xfrm>
          <a:off x="533400" y="13138"/>
          <a:ext cx="5181124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3138"/>
                        <a:ext cx="5181124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8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КОЛИЧЕСТВО ПЕЩЕР И ТИПЫ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943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100" dirty="0" smtClean="0"/>
              <a:t>В Башкирии насчитывается:</a:t>
            </a:r>
          </a:p>
          <a:p>
            <a:pPr marL="0" indent="0">
              <a:buNone/>
            </a:pPr>
            <a:r>
              <a:rPr lang="ru-RU" sz="4100" dirty="0" smtClean="0"/>
              <a:t>                       41 пещера 1 </a:t>
            </a:r>
            <a:r>
              <a:rPr lang="ru-RU" sz="4100" dirty="0" err="1" smtClean="0"/>
              <a:t>к.т</a:t>
            </a:r>
            <a:r>
              <a:rPr lang="ru-RU" sz="4100" dirty="0" smtClean="0"/>
              <a:t>.</a:t>
            </a:r>
          </a:p>
          <a:p>
            <a:pPr marL="0" indent="0">
              <a:buNone/>
            </a:pPr>
            <a:r>
              <a:rPr lang="ru-RU" sz="4100" dirty="0"/>
              <a:t> </a:t>
            </a:r>
            <a:r>
              <a:rPr lang="ru-RU" sz="4100" dirty="0" smtClean="0"/>
              <a:t>                      20 пещер   2А </a:t>
            </a:r>
            <a:r>
              <a:rPr lang="ru-RU" sz="4100" dirty="0" err="1" smtClean="0"/>
              <a:t>к.т</a:t>
            </a:r>
            <a:r>
              <a:rPr lang="ru-RU" sz="4100" dirty="0" smtClean="0"/>
              <a:t>.</a:t>
            </a:r>
          </a:p>
          <a:p>
            <a:pPr marL="0" indent="0">
              <a:buNone/>
            </a:pPr>
            <a:r>
              <a:rPr lang="ru-RU" sz="4100" dirty="0"/>
              <a:t> </a:t>
            </a:r>
            <a:r>
              <a:rPr lang="ru-RU" sz="4100" dirty="0" smtClean="0"/>
              <a:t>                         6 пещер   2Б </a:t>
            </a:r>
            <a:r>
              <a:rPr lang="ru-RU" sz="4100" dirty="0" err="1" smtClean="0"/>
              <a:t>к.т</a:t>
            </a:r>
            <a:r>
              <a:rPr lang="ru-RU" sz="4100" dirty="0" smtClean="0"/>
              <a:t>.</a:t>
            </a:r>
          </a:p>
          <a:p>
            <a:pPr marL="0" indent="0">
              <a:buNone/>
            </a:pPr>
            <a:r>
              <a:rPr lang="ru-RU" sz="4100" dirty="0"/>
              <a:t> </a:t>
            </a:r>
            <a:r>
              <a:rPr lang="ru-RU" sz="4100" dirty="0" smtClean="0"/>
              <a:t>                         1 пещера  3А </a:t>
            </a:r>
            <a:r>
              <a:rPr lang="ru-RU" sz="4100" dirty="0" err="1" smtClean="0"/>
              <a:t>к.т</a:t>
            </a:r>
            <a:r>
              <a:rPr lang="ru-RU" sz="4100" dirty="0" smtClean="0"/>
              <a:t>.</a:t>
            </a:r>
          </a:p>
          <a:p>
            <a:pPr marL="0" indent="0">
              <a:buNone/>
            </a:pPr>
            <a:r>
              <a:rPr lang="ru-RU" sz="4100" dirty="0"/>
              <a:t> </a:t>
            </a:r>
            <a:r>
              <a:rPr lang="ru-RU" sz="4100" dirty="0" smtClean="0"/>
              <a:t>                          1 пещера 3Б </a:t>
            </a:r>
            <a:r>
              <a:rPr lang="ru-RU" sz="4100" dirty="0" err="1" smtClean="0"/>
              <a:t>к.т</a:t>
            </a:r>
            <a:r>
              <a:rPr lang="ru-RU" sz="4100" dirty="0" smtClean="0"/>
              <a:t>.</a:t>
            </a:r>
          </a:p>
          <a:p>
            <a:pPr marL="0" indent="0">
              <a:buNone/>
            </a:pPr>
            <a:endParaRPr lang="ru-RU" sz="4100" dirty="0" smtClean="0"/>
          </a:p>
          <a:p>
            <a:pPr marL="0" indent="0">
              <a:buNone/>
            </a:pPr>
            <a:r>
              <a:rPr lang="ru-RU" sz="4100" dirty="0" smtClean="0"/>
              <a:t>Пещеры, в которых не требуется вертикальной подготовки называются </a:t>
            </a:r>
            <a:r>
              <a:rPr lang="ru-RU" sz="4100" u="sng" dirty="0" smtClean="0"/>
              <a:t>горизонтальными</a:t>
            </a:r>
            <a:r>
              <a:rPr lang="ru-RU" sz="4100" dirty="0" smtClean="0"/>
              <a:t>; </a:t>
            </a:r>
            <a:endParaRPr lang="ru-RU" sz="4100" dirty="0"/>
          </a:p>
          <a:p>
            <a:pPr marL="0" indent="0">
              <a:buNone/>
            </a:pPr>
            <a:r>
              <a:rPr lang="ru-RU" sz="4100" dirty="0" smtClean="0"/>
              <a:t>Пещеры, в которых основными препятствиями являются вертикальные и </a:t>
            </a:r>
            <a:r>
              <a:rPr lang="ru-RU" sz="4100" dirty="0" err="1" smtClean="0"/>
              <a:t>крутонаклонные</a:t>
            </a:r>
            <a:r>
              <a:rPr lang="ru-RU" sz="4100" dirty="0" smtClean="0"/>
              <a:t> ходы, называются </a:t>
            </a:r>
            <a:r>
              <a:rPr lang="ru-RU" sz="4100" u="sng" dirty="0" smtClean="0"/>
              <a:t>вертикальными</a:t>
            </a:r>
            <a:r>
              <a:rPr lang="ru-RU" sz="4100" dirty="0" smtClean="0"/>
              <a:t>;</a:t>
            </a:r>
          </a:p>
          <a:p>
            <a:pPr marL="0" indent="0">
              <a:buNone/>
            </a:pPr>
            <a:r>
              <a:rPr lang="ru-RU" sz="4100" dirty="0" smtClean="0"/>
              <a:t>Пещеры, где встречаются различные препятствия – </a:t>
            </a:r>
            <a:r>
              <a:rPr lang="ru-RU" sz="4100" u="sng" dirty="0" smtClean="0"/>
              <a:t>смешанного</a:t>
            </a:r>
            <a:r>
              <a:rPr lang="ru-RU" sz="4100" dirty="0" smtClean="0"/>
              <a:t> типа.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                                                       6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9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629400"/>
          </a:xfrm>
        </p:spPr>
        <p:txBody>
          <a:bodyPr/>
          <a:lstStyle/>
          <a:p>
            <a:r>
              <a:rPr lang="ru-RU" dirty="0" smtClean="0"/>
              <a:t>Если пещера 2 или 3 к. т. имеет большую протяженность, то  прохождение нескольких пещер может быть заменено прохождением нескольких маршрутов в одной и той же пещере.</a:t>
            </a:r>
          </a:p>
          <a:p>
            <a:r>
              <a:rPr lang="ru-RU" dirty="0" err="1" smtClean="0"/>
              <a:t>БашРМКК</a:t>
            </a:r>
            <a:r>
              <a:rPr lang="ru-RU" dirty="0" smtClean="0"/>
              <a:t> приняла решение, что это </a:t>
            </a:r>
            <a:r>
              <a:rPr lang="ru-RU" dirty="0"/>
              <a:t>д</a:t>
            </a:r>
            <a:r>
              <a:rPr lang="ru-RU" dirty="0" smtClean="0"/>
              <a:t>олжно быть не более 2-х маршрутов. Например: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п</a:t>
            </a:r>
            <a:r>
              <a:rPr lang="ru-RU" dirty="0" smtClean="0"/>
              <a:t>ещере Киндерлинская маршруты 1 к. с.:</a:t>
            </a:r>
          </a:p>
          <a:p>
            <a:pPr marL="0" indent="0">
              <a:buNone/>
            </a:pPr>
            <a:r>
              <a:rPr lang="ru-RU" dirty="0" smtClean="0"/>
              <a:t>- от входа до Классического зала,</a:t>
            </a:r>
          </a:p>
          <a:p>
            <a:pPr>
              <a:buFontTx/>
              <a:buChar char="-"/>
            </a:pPr>
            <a:r>
              <a:rPr lang="ru-RU" dirty="0" smtClean="0"/>
              <a:t>от  входа до Каминного зала,</a:t>
            </a:r>
          </a:p>
          <a:p>
            <a:pPr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т входа в 3 часть.</a:t>
            </a:r>
          </a:p>
          <a:p>
            <a:pPr marL="0" indent="0">
              <a:buNone/>
            </a:pPr>
            <a:r>
              <a:rPr lang="ru-RU" dirty="0" smtClean="0"/>
              <a:t>Или 2 А: от входа в зал Атлантида.                          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645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2087562"/>
          </a:xfrm>
        </p:spPr>
        <p:txBody>
          <a:bodyPr/>
          <a:lstStyle/>
          <a:p>
            <a:r>
              <a:rPr lang="ru-RU" dirty="0" smtClean="0"/>
              <a:t>Правила вида спорта</a:t>
            </a:r>
            <a:br>
              <a:rPr lang="ru-RU" dirty="0" smtClean="0"/>
            </a:br>
            <a:r>
              <a:rPr lang="ru-RU" dirty="0" smtClean="0"/>
              <a:t>«Спортивный туризм»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Раздел 2.  «Группа спортивных дисциплин,  содержащих в своем наименовании слово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«маршрут»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                                           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2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Спортивные походы</a:t>
            </a:r>
            <a:br>
              <a:rPr lang="ru-RU" dirty="0" smtClean="0"/>
            </a:br>
            <a:r>
              <a:rPr lang="ru-RU" dirty="0" smtClean="0"/>
              <a:t>маршрут- спелео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 категория сложности -  4 пещеры 1 к. т.</a:t>
            </a:r>
          </a:p>
          <a:p>
            <a:r>
              <a:rPr lang="ru-RU" dirty="0" smtClean="0"/>
              <a:t>2 категория сложности - 3 пещеры 2Б+2А+2А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3 категория сложности -  2 пещеры  3А+3Б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4 категория сложности – 1 пещера (4А или 4Б)</a:t>
            </a:r>
          </a:p>
          <a:p>
            <a:r>
              <a:rPr lang="ru-RU" dirty="0" smtClean="0"/>
              <a:t>5 категория сложности - </a:t>
            </a:r>
            <a:r>
              <a:rPr lang="ru-RU" dirty="0"/>
              <a:t>1 пещера </a:t>
            </a:r>
            <a:r>
              <a:rPr lang="ru-RU" dirty="0" smtClean="0"/>
              <a:t>(5А </a:t>
            </a:r>
            <a:r>
              <a:rPr lang="ru-RU" dirty="0"/>
              <a:t>или </a:t>
            </a:r>
            <a:r>
              <a:rPr lang="ru-RU" dirty="0" smtClean="0"/>
              <a:t>5Б)</a:t>
            </a:r>
          </a:p>
          <a:p>
            <a:r>
              <a:rPr lang="ru-RU" dirty="0" smtClean="0"/>
              <a:t>6 категория сложности - </a:t>
            </a:r>
            <a:r>
              <a:rPr lang="ru-RU" dirty="0"/>
              <a:t>1 пещера </a:t>
            </a:r>
            <a:r>
              <a:rPr lang="ru-RU" dirty="0" smtClean="0"/>
              <a:t> 6 </a:t>
            </a:r>
            <a:r>
              <a:rPr lang="ru-RU" dirty="0" err="1" smtClean="0"/>
              <a:t>к.т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8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850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Acrobat Document</vt:lpstr>
      <vt:lpstr>МБУ ОМК «Алые паруса» ГО г. Уфа Спелеоклуб имени Валерия Нассонова</vt:lpstr>
      <vt:lpstr>Презентация PowerPoint</vt:lpstr>
      <vt:lpstr>По  сложности пещеры делятся на 10 категорий трудности:</vt:lpstr>
      <vt:lpstr>Презентация PowerPoint</vt:lpstr>
      <vt:lpstr>Презентация PowerPoint</vt:lpstr>
      <vt:lpstr>КОЛИЧЕСТВО ПЕЩЕР И ТИПЫ</vt:lpstr>
      <vt:lpstr>Презентация PowerPoint</vt:lpstr>
      <vt:lpstr>Правила вида спорта «Спортивный туризм»</vt:lpstr>
      <vt:lpstr>Спортивные походы маршрут- спелео</vt:lpstr>
      <vt:lpstr>Презентация PowerPoint</vt:lpstr>
      <vt:lpstr>Презентация PowerPoint</vt:lpstr>
      <vt:lpstr>Особенности выпуска и зачета похода</vt:lpstr>
      <vt:lpstr>На территории нашей республики находится  более 120 категорийных пещер</vt:lpstr>
      <vt:lpstr>Презентация PowerPoint</vt:lpstr>
      <vt:lpstr>Перечень снаряжения для походов в горизонтальные пещеры</vt:lpstr>
      <vt:lpstr>Отчеты по походам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Экспедиция</dc:title>
  <dc:creator>сергейка</dc:creator>
  <cp:lastModifiedBy>Пользователь</cp:lastModifiedBy>
  <cp:revision>136</cp:revision>
  <dcterms:created xsi:type="dcterms:W3CDTF">2011-10-02T17:53:57Z</dcterms:created>
  <dcterms:modified xsi:type="dcterms:W3CDTF">2022-06-22T05:23:37Z</dcterms:modified>
</cp:coreProperties>
</file>